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288" r:id="rId42"/>
    <p:sldId id="289"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8A9747A-3795-49C5-937D-B7B5A02D5709}" v="3447" dt="2022-03-08T01:08:51.822"/>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DE3D7939-6470-4CA8-8987-FF6223B56B10}" v="9" dt="2022-03-07T07:30:20.407"/>
    <p1510:client id="{F5DAAC3E-D3ED-493D-ADA5-7BC5E9D1D54F}" v="1" dt="2022-03-08T01:10:34.50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ridgeraider1/FinalProject/blob/a98bbd3a9e017b7a3333f7fce8a103429cd0b538/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ridgeraider1/FinalProject/blob/a98bbd3a9e017b7a3333f7fce8a103429cd0b538/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idgeraider1/FinalProject/blob/a98bbd3a9e017b7a3333f7fce8a103429cd0b538/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idgeraider1/FinalProject/blob/a98bbd3a9e017b7a3333f7fce8a103429cd0b538/Launch%20Sites%20Loca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ridgeraider1/FinalProject/blob/a98bbd3a9e017b7a3333f7fce8a103429cd0b538/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ridgeraider1/FinalProject/blob/9ab2403eb700d7b9c772abaa9ba38e52aac263e6/Week%201/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idgeraider1/FinalProject/blob/a98bbd3a9e017b7a3333f7fce8a103429cd0b538/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Alexa Gal</a:t>
            </a:r>
          </a:p>
          <a:p>
            <a:r>
              <a:rPr lang="en-US" dirty="0">
                <a:solidFill>
                  <a:schemeClr val="bg2"/>
                </a:solidFill>
                <a:latin typeface="Abadi"/>
                <a:ea typeface="SF Pro" pitchFamily="2" charset="0"/>
                <a:cs typeface="SF Pro" pitchFamily="2" charset="0"/>
              </a:rPr>
              <a:t>March 7,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73652" cy="4503738"/>
          </a:xfrm>
          <a:prstGeom prst="rect">
            <a:avLst/>
          </a:prstGeom>
        </p:spPr>
        <p:txBody>
          <a:bodyPr lIns="91440" tIns="45720" rIns="91440" bIns="45720" anchor="t"/>
          <a:lstStyle/>
          <a:p>
            <a:r>
              <a:rPr lang="en-US" sz="2200" dirty="0">
                <a:solidFill>
                  <a:schemeClr val="accent3">
                    <a:lumMod val="25000"/>
                  </a:schemeClr>
                </a:solidFill>
                <a:latin typeface="Abadi"/>
              </a:rPr>
              <a:t>Performed exploratory data analysis and determined training labels. Then, calculated the number of occurrence of each orbit and the number of occurrence of mission outcome per orbit type. Then, created a landing outcome label from Outcome column.</a:t>
            </a:r>
          </a:p>
          <a:p>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a:rPr>
              <a:t>Add the GitHub URL :</a:t>
            </a:r>
          </a:p>
          <a:p>
            <a:r>
              <a:rPr lang="en-US" sz="2200" dirty="0">
                <a:ea typeface="+mn-lt"/>
                <a:cs typeface="+mn-lt"/>
                <a:hlinkClick r:id="rId3"/>
              </a:rPr>
              <a:t>https://github.com/fridgeraider1/FinalProject/blob/a98bbd3a9e017b7a3333f7fce8a103429cd0b538/Wrangling.ipynb</a:t>
            </a:r>
            <a:endParaRPr lang="en-US" sz="2200" dirty="0">
              <a:solidFill>
                <a:schemeClr val="accent3">
                  <a:lumMod val="25000"/>
                </a:schemeClr>
              </a:solidFill>
              <a:latin typeface="Abadi"/>
            </a:endParaRPr>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5" descr="Diagram, schematic&#10;&#10;Description automatically generated">
            <a:extLst>
              <a:ext uri="{FF2B5EF4-FFF2-40B4-BE49-F238E27FC236}">
                <a16:creationId xmlns:a16="http://schemas.microsoft.com/office/drawing/2014/main" id="{080583E4-B2C1-4771-91F3-963C2BDA8863}"/>
              </a:ext>
            </a:extLst>
          </p:cNvPr>
          <p:cNvPicPr>
            <a:picLocks noChangeAspect="1"/>
          </p:cNvPicPr>
          <p:nvPr/>
        </p:nvPicPr>
        <p:blipFill>
          <a:blip r:embed="rId4"/>
          <a:stretch>
            <a:fillRect/>
          </a:stretch>
        </p:blipFill>
        <p:spPr>
          <a:xfrm>
            <a:off x="6593457" y="1829669"/>
            <a:ext cx="5331124" cy="393190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45476" cy="420756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Plotted a bar chart to try to find which orbits have high success rate.</a:t>
            </a:r>
          </a:p>
          <a:p>
            <a:pPr marL="0" indent="0">
              <a:lnSpc>
                <a:spcPct val="100000"/>
              </a:lnSpc>
              <a:spcBef>
                <a:spcPts val="1400"/>
              </a:spcBef>
              <a:buNone/>
            </a:pPr>
            <a:r>
              <a:rPr lang="en-US" sz="2200" dirty="0">
                <a:solidFill>
                  <a:schemeClr val="accent3">
                    <a:lumMod val="25000"/>
                  </a:schemeClr>
                </a:solidFill>
                <a:latin typeface="Abadi"/>
              </a:rPr>
              <a:t>GitHub URL: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hlinkClick r:id="rId3"/>
              </a:rPr>
              <a:t>https://github.com/fridgeraider1/FinalProject/blob/a98bbd3a9e017b7a3333f7fce8a103429cd0b538/Data%20Visualization.ipynb</a:t>
            </a:r>
            <a:endParaRPr lang="en-US" sz="2200" dirty="0">
              <a:solidFill>
                <a:schemeClr val="accent3">
                  <a:lumMod val="25000"/>
                </a:schemeClr>
              </a:solidFill>
              <a:latin typeface="Abadi"/>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descr="Chart, bar chart&#10;&#10;Description automatically generated">
            <a:extLst>
              <a:ext uri="{FF2B5EF4-FFF2-40B4-BE49-F238E27FC236}">
                <a16:creationId xmlns:a16="http://schemas.microsoft.com/office/drawing/2014/main" id="{8317F98D-6D8E-44E4-A5D5-4195D3BE5B55}"/>
              </a:ext>
            </a:extLst>
          </p:cNvPr>
          <p:cNvPicPr>
            <a:picLocks noChangeAspect="1"/>
          </p:cNvPicPr>
          <p:nvPr/>
        </p:nvPicPr>
        <p:blipFill>
          <a:blip r:embed="rId4"/>
          <a:stretch>
            <a:fillRect/>
          </a:stretch>
        </p:blipFill>
        <p:spPr>
          <a:xfrm>
            <a:off x="6090249" y="2094576"/>
            <a:ext cx="5518030" cy="298515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4991" y="1519028"/>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dataset into the corresponding table in a Db2 database using PostgreSQL. Then created a table, displayed unique launch sites in the space mission with the string 'CCA', displayed total payload mass carries by boosters launched by NASA and average payload mass carried by booster version F9. V1.1. Then, listed date of first successful landing outcome in ground pad was achieved. Listed names of the boosters which have success in drone ship and have payload mass greater than 4000 but less than 6000. Listed the total number of successful and failure mission outcomes. Using a subquery, listed names of the </a:t>
            </a:r>
            <a:r>
              <a:rPr lang="en-US" sz="2200" dirty="0" err="1">
                <a:solidFill>
                  <a:schemeClr val="accent3">
                    <a:lumMod val="25000"/>
                  </a:schemeClr>
                </a:solidFill>
                <a:latin typeface="Abadi"/>
              </a:rPr>
              <a:t>booster_versions</a:t>
            </a:r>
            <a:r>
              <a:rPr lang="en-US" sz="2200" dirty="0">
                <a:solidFill>
                  <a:schemeClr val="accent3">
                    <a:lumMod val="25000"/>
                  </a:schemeClr>
                </a:solidFill>
                <a:latin typeface="Abadi"/>
              </a:rPr>
              <a:t> with max payload mass and listed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for year 2015. Finally, ranked the count of landing outcomes in descending order.</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GitHub URL:</a:t>
            </a:r>
          </a:p>
          <a:p>
            <a:pPr>
              <a:lnSpc>
                <a:spcPct val="100000"/>
              </a:lnSpc>
              <a:spcBef>
                <a:spcPts val="1400"/>
              </a:spcBef>
            </a:pPr>
            <a:r>
              <a:rPr lang="en-US" sz="2200" dirty="0">
                <a:ea typeface="+mn-lt"/>
                <a:cs typeface="+mn-lt"/>
                <a:hlinkClick r:id="rId3"/>
              </a:rPr>
              <a:t>https://github.com/fridgeraider1/FinalProject/blob/a98bbd3a9e017b7a3333f7fce8a103429cd0b538/SQL.ipynb</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Marked all launch sites on the map along with the success or failed launches for each site on the map to see which sites have high success rate. Then, calculated the distances between a launch site to its proximities.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GitHub URL:</a:t>
            </a:r>
          </a:p>
          <a:p>
            <a:pPr>
              <a:lnSpc>
                <a:spcPct val="100000"/>
              </a:lnSpc>
              <a:spcBef>
                <a:spcPts val="1400"/>
              </a:spcBef>
            </a:pPr>
            <a:r>
              <a:rPr lang="en-US" sz="2200" dirty="0">
                <a:ea typeface="+mn-lt"/>
                <a:cs typeface="+mn-lt"/>
                <a:hlinkClick r:id="rId3"/>
              </a:rPr>
              <a:t>https://github.com/fridgeraider1/FinalProject/blob/a98bbd3a9e017b7a3333f7fce8a103429cd0b538/Launch%20Sites%20Locations.ipynb</a:t>
            </a: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Built an interactive dashboard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00000"/>
              </a:lnSpc>
              <a:spcBef>
                <a:spcPts val="1400"/>
              </a:spcBef>
            </a:pPr>
            <a:r>
              <a:rPr lang="en-US" sz="2200" dirty="0">
                <a:solidFill>
                  <a:schemeClr val="accent3">
                    <a:lumMod val="25000"/>
                  </a:schemeClr>
                </a:solidFill>
                <a:latin typeface="Abadi"/>
                <a:cs typeface="Calibri"/>
              </a:rPr>
              <a:t>Plotted pie charts to show the total launches of sites</a:t>
            </a:r>
          </a:p>
          <a:p>
            <a:pPr>
              <a:lnSpc>
                <a:spcPct val="100000"/>
              </a:lnSpc>
              <a:spcBef>
                <a:spcPts val="1400"/>
              </a:spcBef>
            </a:pPr>
            <a:r>
              <a:rPr lang="en-US" sz="2200" dirty="0">
                <a:solidFill>
                  <a:schemeClr val="accent3">
                    <a:lumMod val="25000"/>
                  </a:schemeClr>
                </a:solidFill>
                <a:latin typeface="Abadi"/>
                <a:cs typeface="Calibri"/>
              </a:rPr>
              <a:t>Plotted scatter graph to show the relationship between outcome and payload mass for different booster versions.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Used NumPy and pandas to create a column for the class, standardize the data in X and used </a:t>
            </a:r>
            <a:r>
              <a:rPr lang="en-US" sz="2200" dirty="0" err="1">
                <a:solidFill>
                  <a:schemeClr val="accent3">
                    <a:lumMod val="25000"/>
                  </a:schemeClr>
                </a:solidFill>
                <a:latin typeface="Abadi"/>
              </a:rPr>
              <a:t>function_train</a:t>
            </a:r>
            <a:r>
              <a:rPr lang="en-US" sz="2200" dirty="0" err="1">
                <a:solidFill>
                  <a:schemeClr val="accent3">
                    <a:lumMod val="25000"/>
                  </a:schemeClr>
                </a:solidFill>
                <a:latin typeface="Abadi"/>
                <a:ea typeface="+mn-lt"/>
                <a:cs typeface="+mn-lt"/>
              </a:rPr>
              <a:t>_test_split</a:t>
            </a:r>
            <a:r>
              <a:rPr lang="en-US" sz="2200" dirty="0">
                <a:solidFill>
                  <a:schemeClr val="accent3">
                    <a:lumMod val="25000"/>
                  </a:schemeClr>
                </a:solidFill>
                <a:latin typeface="Abadi"/>
                <a:ea typeface="+mn-lt"/>
                <a:cs typeface="+mn-lt"/>
              </a:rPr>
              <a:t> to</a:t>
            </a:r>
            <a:r>
              <a:rPr lang="en-US" sz="2200" dirty="0">
                <a:solidFill>
                  <a:schemeClr val="accent3">
                    <a:lumMod val="25000"/>
                  </a:schemeClr>
                </a:solidFill>
                <a:latin typeface="Abadi"/>
                <a:cs typeface="Calibri"/>
              </a:rPr>
              <a:t> </a:t>
            </a:r>
            <a:r>
              <a:rPr lang="en-US" sz="2200" dirty="0">
                <a:solidFill>
                  <a:schemeClr val="accent3">
                    <a:lumMod val="25000"/>
                  </a:schemeClr>
                </a:solidFill>
                <a:latin typeface="Abadi"/>
              </a:rPr>
              <a:t>split into training data and test data. Then, used l</a:t>
            </a:r>
            <a:r>
              <a:rPr lang="en-US" sz="2200" dirty="0">
                <a:solidFill>
                  <a:schemeClr val="accent3">
                    <a:lumMod val="25000"/>
                  </a:schemeClr>
                </a:solidFill>
                <a:ea typeface="+mn-lt"/>
                <a:cs typeface="+mn-lt"/>
              </a:rPr>
              <a:t>ogistic </a:t>
            </a:r>
            <a:r>
              <a:rPr lang="en-US" sz="2200" dirty="0" err="1">
                <a:solidFill>
                  <a:schemeClr val="accent3">
                    <a:lumMod val="25000"/>
                  </a:schemeClr>
                </a:solidFill>
                <a:ea typeface="+mn-lt"/>
                <a:cs typeface="+mn-lt"/>
              </a:rPr>
              <a:t>regression</a:t>
            </a:r>
            <a:r>
              <a:rPr lang="en-US" sz="2200" dirty="0" err="1">
                <a:solidFill>
                  <a:schemeClr val="accent3">
                    <a:lumMod val="25000"/>
                  </a:schemeClr>
                </a:solidFill>
                <a:latin typeface="Calibri"/>
                <a:cs typeface="Calibri"/>
              </a:rPr>
              <a:t>.</a:t>
            </a:r>
            <a:r>
              <a:rPr lang="en-US" sz="2200" dirty="0" err="1">
                <a:solidFill>
                  <a:schemeClr val="accent3">
                    <a:lumMod val="25000"/>
                  </a:schemeClr>
                </a:solidFill>
                <a:latin typeface="Abadi"/>
              </a:rPr>
              <a:t>Then</a:t>
            </a:r>
            <a:r>
              <a:rPr lang="en-US" sz="2200" dirty="0">
                <a:solidFill>
                  <a:schemeClr val="accent3">
                    <a:lumMod val="25000"/>
                  </a:schemeClr>
                </a:solidFill>
                <a:latin typeface="Abadi"/>
              </a:rPr>
              <a:t>, created decision tree classifier object to find best parameters. Used K nearest neighbors object to find best performing classification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GitHub URL:</a:t>
            </a:r>
          </a:p>
          <a:p>
            <a:pPr>
              <a:lnSpc>
                <a:spcPct val="100000"/>
              </a:lnSpc>
              <a:spcBef>
                <a:spcPts val="1400"/>
              </a:spcBef>
            </a:pPr>
            <a:r>
              <a:rPr lang="en-US" sz="2200" dirty="0">
                <a:ea typeface="+mn-lt"/>
                <a:cs typeface="+mn-lt"/>
                <a:hlinkClick r:id="rId3"/>
              </a:rPr>
              <a:t>https://github.com/fridgeraider1/FinalProject/blob/a98bbd3a9e017b7a3333f7fce8a103429cd0b538/Machine%20Learning%20Prediction.ipynb</a:t>
            </a: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26079"/>
            <a:ext cx="9812577" cy="179875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success rate at a launch site directly correlates with the flight amount at a launch site. The higher the flight amount, the higher success rate is.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6EAF1035-FD8D-48E8-AADD-0E33CFCAB2D4}"/>
              </a:ext>
            </a:extLst>
          </p:cNvPr>
          <p:cNvPicPr>
            <a:picLocks noChangeAspect="1"/>
          </p:cNvPicPr>
          <p:nvPr/>
        </p:nvPicPr>
        <p:blipFill>
          <a:blip r:embed="rId3"/>
          <a:stretch>
            <a:fillRect/>
          </a:stretch>
        </p:blipFill>
        <p:spPr>
          <a:xfrm>
            <a:off x="175625" y="3078213"/>
            <a:ext cx="11470256" cy="300276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689596" cy="1295551"/>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As the payload mass increases, the success rate increases too.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E5F47100-4DE0-4022-BAED-99ECFB3F91E9}"/>
              </a:ext>
            </a:extLst>
          </p:cNvPr>
          <p:cNvPicPr>
            <a:picLocks noChangeAspect="1"/>
          </p:cNvPicPr>
          <p:nvPr/>
        </p:nvPicPr>
        <p:blipFill>
          <a:blip r:embed="rId3"/>
          <a:stretch>
            <a:fillRect/>
          </a:stretch>
        </p:blipFill>
        <p:spPr>
          <a:xfrm>
            <a:off x="540589" y="3095018"/>
            <a:ext cx="11139577" cy="29970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538146"/>
            <a:ext cx="7841274" cy="484482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22038"/>
            <a:ext cx="10703973" cy="864230"/>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00000"/>
                </a:solidFill>
                <a:latin typeface="Consolas"/>
              </a:rPr>
              <a:t>ES-L1</a:t>
            </a:r>
            <a:r>
              <a:rPr lang="en-US" sz="2200" dirty="0">
                <a:ea typeface="+mn-lt"/>
                <a:cs typeface="+mn-lt"/>
              </a:rPr>
              <a:t>, </a:t>
            </a:r>
            <a:r>
              <a:rPr lang="en-US" sz="2200" dirty="0">
                <a:latin typeface="Consolas"/>
              </a:rPr>
              <a:t>GEO</a:t>
            </a:r>
            <a:r>
              <a:rPr lang="en-US" sz="2200" dirty="0">
                <a:ea typeface="+mn-lt"/>
                <a:cs typeface="+mn-lt"/>
              </a:rPr>
              <a:t>, </a:t>
            </a:r>
            <a:r>
              <a:rPr lang="en-US" sz="2200" dirty="0">
                <a:latin typeface="Consolas"/>
              </a:rPr>
              <a:t>HEO</a:t>
            </a:r>
            <a:r>
              <a:rPr lang="en-US" sz="2200" dirty="0">
                <a:ea typeface="+mn-lt"/>
                <a:cs typeface="+mn-lt"/>
              </a:rPr>
              <a:t>, </a:t>
            </a:r>
            <a:r>
              <a:rPr lang="en-US" sz="2200" dirty="0">
                <a:latin typeface="Consolas"/>
              </a:rPr>
              <a:t>SSO</a:t>
            </a:r>
            <a:r>
              <a:rPr lang="en-US" sz="2200" dirty="0">
                <a:ea typeface="+mn-lt"/>
                <a:cs typeface="+mn-lt"/>
              </a:rPr>
              <a:t>, and </a:t>
            </a:r>
            <a:r>
              <a:rPr lang="en-US" sz="2200" dirty="0">
                <a:latin typeface="Consolas"/>
              </a:rPr>
              <a:t>VLEO</a:t>
            </a:r>
            <a:r>
              <a:rPr lang="en-US" sz="2200" dirty="0">
                <a:ea typeface="+mn-lt"/>
                <a:cs typeface="+mn-lt"/>
              </a:rPr>
              <a:t> are the Orbits that have high success rate. The </a:t>
            </a:r>
            <a:r>
              <a:rPr lang="en-US" sz="2200" dirty="0">
                <a:latin typeface="Consolas"/>
              </a:rPr>
              <a:t>SO</a:t>
            </a:r>
            <a:r>
              <a:rPr lang="en-US" sz="2200" dirty="0">
                <a:ea typeface="+mn-lt"/>
                <a:cs typeface="+mn-lt"/>
              </a:rPr>
              <a:t> has the least success rate amongst the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76701DC8-AF65-4B0B-984C-DFB451272069}"/>
              </a:ext>
            </a:extLst>
          </p:cNvPr>
          <p:cNvPicPr>
            <a:picLocks noChangeAspect="1"/>
          </p:cNvPicPr>
          <p:nvPr/>
        </p:nvPicPr>
        <p:blipFill>
          <a:blip r:embed="rId3"/>
          <a:stretch>
            <a:fillRect/>
          </a:stretch>
        </p:blipFill>
        <p:spPr>
          <a:xfrm>
            <a:off x="2165231" y="2566416"/>
            <a:ext cx="7272067" cy="38817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1092162" cy="504796"/>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CA" sz="2200" dirty="0">
                <a:ea typeface="+mn-lt"/>
                <a:cs typeface="+mn-lt"/>
              </a:rPr>
              <a:t>Success appears related to the number of flights in the LEO orbit. No relationship between flight number when in GTO orbit.</a:t>
            </a: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EE63A02C-AF0F-4527-A05E-11CDC8861002}"/>
              </a:ext>
            </a:extLst>
          </p:cNvPr>
          <p:cNvPicPr>
            <a:picLocks noChangeAspect="1"/>
          </p:cNvPicPr>
          <p:nvPr/>
        </p:nvPicPr>
        <p:blipFill>
          <a:blip r:embed="rId3"/>
          <a:stretch>
            <a:fillRect/>
          </a:stretch>
        </p:blipFill>
        <p:spPr>
          <a:xfrm>
            <a:off x="554966" y="3250809"/>
            <a:ext cx="11139577" cy="22829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934011" cy="792343"/>
          </a:xfrm>
          <a:prstGeom prst="rect">
            <a:avLst/>
          </a:prstGeom>
        </p:spPr>
        <p:txBody>
          <a:bodyPr lIns="91440" tIns="45720" rIns="91440" bIns="45720" anchor="t">
            <a:normAutofit fontScale="77500" lnSpcReduction="20000"/>
          </a:bodyPr>
          <a:lstStyle/>
          <a:p>
            <a:r>
              <a:rPr lang="en-US" sz="2200" dirty="0">
                <a:ea typeface="+mn-lt"/>
                <a:cs typeface="+mn-lt"/>
              </a:rPr>
              <a:t>With heavy payloads the successful landing or positive landing rate are more for Polar, LEO and ISS.</a:t>
            </a:r>
            <a:endParaRPr lang="en-US" dirty="0"/>
          </a:p>
          <a:p>
            <a:r>
              <a:rPr lang="en-US" sz="2200" dirty="0">
                <a:ea typeface="+mn-lt"/>
                <a:cs typeface="+mn-lt"/>
              </a:rPr>
              <a:t>Can't say the same for GTO as both positive landing rate and negative landing (unsuccessful mission) are both present.</a:t>
            </a:r>
            <a:endParaRPr lang="en-US" dirty="0">
              <a:solidFill>
                <a:srgbClr val="000000"/>
              </a:solidFill>
              <a:latin typeface="Calibri" panose="020F0502020204030204"/>
              <a:cs typeface="Calibri" panose="020F0502020204030204"/>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14FF6A68-82BA-43E7-93EB-44E271B8E248}"/>
              </a:ext>
            </a:extLst>
          </p:cNvPr>
          <p:cNvPicPr>
            <a:picLocks noChangeAspect="1"/>
          </p:cNvPicPr>
          <p:nvPr/>
        </p:nvPicPr>
        <p:blipFill>
          <a:blip r:embed="rId3"/>
          <a:stretch>
            <a:fillRect/>
          </a:stretch>
        </p:blipFill>
        <p:spPr>
          <a:xfrm>
            <a:off x="497457" y="3422146"/>
            <a:ext cx="11211463" cy="21846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4457"/>
            <a:ext cx="10188258" cy="48164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Success rate since 2013 kept increasing till 2020.</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10;&#10;Description automatically generated">
            <a:extLst>
              <a:ext uri="{FF2B5EF4-FFF2-40B4-BE49-F238E27FC236}">
                <a16:creationId xmlns:a16="http://schemas.microsoft.com/office/drawing/2014/main" id="{31D07F34-4200-454A-BF5C-E9D49D772DFD}"/>
              </a:ext>
            </a:extLst>
          </p:cNvPr>
          <p:cNvPicPr>
            <a:picLocks noChangeAspect="1"/>
          </p:cNvPicPr>
          <p:nvPr/>
        </p:nvPicPr>
        <p:blipFill>
          <a:blip r:embed="rId3"/>
          <a:stretch>
            <a:fillRect/>
          </a:stretch>
        </p:blipFill>
        <p:spPr>
          <a:xfrm>
            <a:off x="1470660" y="2232560"/>
            <a:ext cx="6903720" cy="347492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Used SELECT DISTINCT to display the names of the unique launch sites in the space mission.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 application, email&#10;&#10;Description automatically generated">
            <a:extLst>
              <a:ext uri="{FF2B5EF4-FFF2-40B4-BE49-F238E27FC236}">
                <a16:creationId xmlns:a16="http://schemas.microsoft.com/office/drawing/2014/main" id="{23112FA9-1924-42E9-BC75-B8AFFC596FCA}"/>
              </a:ext>
            </a:extLst>
          </p:cNvPr>
          <p:cNvPicPr>
            <a:picLocks noChangeAspect="1"/>
          </p:cNvPicPr>
          <p:nvPr/>
        </p:nvPicPr>
        <p:blipFill>
          <a:blip r:embed="rId3"/>
          <a:stretch>
            <a:fillRect/>
          </a:stretch>
        </p:blipFill>
        <p:spPr>
          <a:xfrm>
            <a:off x="2240280" y="3386064"/>
            <a:ext cx="2743200" cy="176227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DB51BCD4-E618-4DD4-9BDB-2CBB26517D64}"/>
              </a:ext>
            </a:extLst>
          </p:cNvPr>
          <p:cNvPicPr>
            <a:picLocks noChangeAspect="1"/>
          </p:cNvPicPr>
          <p:nvPr/>
        </p:nvPicPr>
        <p:blipFill>
          <a:blip r:embed="rId3"/>
          <a:stretch>
            <a:fillRect/>
          </a:stretch>
        </p:blipFill>
        <p:spPr>
          <a:xfrm>
            <a:off x="1493520" y="2595140"/>
            <a:ext cx="7284720" cy="2879300"/>
          </a:xfrm>
          <a:prstGeom prst="rect">
            <a:avLst/>
          </a:prstGeom>
        </p:spPr>
      </p:pic>
      <p:sp>
        <p:nvSpPr>
          <p:cNvPr id="6" name="TextBox 5">
            <a:extLst>
              <a:ext uri="{FF2B5EF4-FFF2-40B4-BE49-F238E27FC236}">
                <a16:creationId xmlns:a16="http://schemas.microsoft.com/office/drawing/2014/main" id="{875F95BA-564C-4CC8-9F0F-D22A124035BF}"/>
              </a:ext>
            </a:extLst>
          </p:cNvPr>
          <p:cNvSpPr txBox="1"/>
          <p:nvPr/>
        </p:nvSpPr>
        <p:spPr>
          <a:xfrm>
            <a:off x="1424940" y="1630680"/>
            <a:ext cx="86639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Used the below query to display 5 records where launch sites begin with the string 'CCA'</a:t>
            </a:r>
            <a:endParaRPr lang="en-US" dirty="0">
              <a:cs typeface="Calibri"/>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 email&#10;&#10;Description automatically generated">
            <a:extLst>
              <a:ext uri="{FF2B5EF4-FFF2-40B4-BE49-F238E27FC236}">
                <a16:creationId xmlns:a16="http://schemas.microsoft.com/office/drawing/2014/main" id="{9B0C2108-4D94-40B2-859A-E81470E3D87A}"/>
              </a:ext>
            </a:extLst>
          </p:cNvPr>
          <p:cNvPicPr>
            <a:picLocks noChangeAspect="1"/>
          </p:cNvPicPr>
          <p:nvPr/>
        </p:nvPicPr>
        <p:blipFill>
          <a:blip r:embed="rId3"/>
          <a:stretch>
            <a:fillRect/>
          </a:stretch>
        </p:blipFill>
        <p:spPr>
          <a:xfrm>
            <a:off x="2263140" y="2627458"/>
            <a:ext cx="6263640" cy="2578443"/>
          </a:xfrm>
          <a:prstGeom prst="rect">
            <a:avLst/>
          </a:prstGeom>
        </p:spPr>
      </p:pic>
      <p:sp>
        <p:nvSpPr>
          <p:cNvPr id="7" name="TextBox 6">
            <a:extLst>
              <a:ext uri="{FF2B5EF4-FFF2-40B4-BE49-F238E27FC236}">
                <a16:creationId xmlns:a16="http://schemas.microsoft.com/office/drawing/2014/main" id="{765DFCD6-0466-4568-93FF-7E043D7A00CC}"/>
              </a:ext>
            </a:extLst>
          </p:cNvPr>
          <p:cNvSpPr txBox="1"/>
          <p:nvPr/>
        </p:nvSpPr>
        <p:spPr>
          <a:xfrm>
            <a:off x="1493520" y="1684020"/>
            <a:ext cx="92430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Calculated the total payload mass carried by boosters launched by NASA using the below query.</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 email&#10;&#10;Description automatically generated">
            <a:extLst>
              <a:ext uri="{FF2B5EF4-FFF2-40B4-BE49-F238E27FC236}">
                <a16:creationId xmlns:a16="http://schemas.microsoft.com/office/drawing/2014/main" id="{6E50A58E-A67A-44E0-B414-A9C3C2BC8D66}"/>
              </a:ext>
            </a:extLst>
          </p:cNvPr>
          <p:cNvPicPr>
            <a:picLocks noChangeAspect="1"/>
          </p:cNvPicPr>
          <p:nvPr/>
        </p:nvPicPr>
        <p:blipFill>
          <a:blip r:embed="rId3"/>
          <a:stretch>
            <a:fillRect/>
          </a:stretch>
        </p:blipFill>
        <p:spPr>
          <a:xfrm>
            <a:off x="2446020" y="3060900"/>
            <a:ext cx="5852160" cy="2831700"/>
          </a:xfrm>
          <a:prstGeom prst="rect">
            <a:avLst/>
          </a:prstGeom>
        </p:spPr>
      </p:pic>
      <p:sp>
        <p:nvSpPr>
          <p:cNvPr id="6" name="TextBox 5">
            <a:extLst>
              <a:ext uri="{FF2B5EF4-FFF2-40B4-BE49-F238E27FC236}">
                <a16:creationId xmlns:a16="http://schemas.microsoft.com/office/drawing/2014/main" id="{DA83C9B1-47B3-4143-8D02-62B5FD26BB36}"/>
              </a:ext>
            </a:extLst>
          </p:cNvPr>
          <p:cNvSpPr txBox="1"/>
          <p:nvPr/>
        </p:nvSpPr>
        <p:spPr>
          <a:xfrm>
            <a:off x="1325880" y="1714500"/>
            <a:ext cx="9448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Calculated the average payload mass carried by booster version F9 v1.1 by using the below query.</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101CF4F0-BD93-4E60-A18D-D9A6F3BFE065}"/>
              </a:ext>
            </a:extLst>
          </p:cNvPr>
          <p:cNvPicPr>
            <a:picLocks noChangeAspect="1"/>
          </p:cNvPicPr>
          <p:nvPr/>
        </p:nvPicPr>
        <p:blipFill>
          <a:blip r:embed="rId3"/>
          <a:stretch>
            <a:fillRect/>
          </a:stretch>
        </p:blipFill>
        <p:spPr>
          <a:xfrm>
            <a:off x="2545080" y="2615390"/>
            <a:ext cx="6385560" cy="3082639"/>
          </a:xfrm>
          <a:prstGeom prst="rect">
            <a:avLst/>
          </a:prstGeom>
        </p:spPr>
      </p:pic>
      <p:sp>
        <p:nvSpPr>
          <p:cNvPr id="6" name="TextBox 5">
            <a:extLst>
              <a:ext uri="{FF2B5EF4-FFF2-40B4-BE49-F238E27FC236}">
                <a16:creationId xmlns:a16="http://schemas.microsoft.com/office/drawing/2014/main" id="{48FB5CB2-3AE1-4CE6-B4F1-3836029347F8}"/>
              </a:ext>
            </a:extLst>
          </p:cNvPr>
          <p:cNvSpPr txBox="1"/>
          <p:nvPr/>
        </p:nvSpPr>
        <p:spPr>
          <a:xfrm>
            <a:off x="1112520" y="1417320"/>
            <a:ext cx="9791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Listed the date when the first successful landing outcome in ground pad was achieved using the below query and the MIN() function.</a:t>
            </a:r>
            <a:endParaRPr lang="en-US" dirty="0">
              <a:cs typeface="Calibri"/>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 email&#10;&#10;Description automatically generated">
            <a:extLst>
              <a:ext uri="{FF2B5EF4-FFF2-40B4-BE49-F238E27FC236}">
                <a16:creationId xmlns:a16="http://schemas.microsoft.com/office/drawing/2014/main" id="{C4FCB273-8C2B-4933-BD34-EE739A13476F}"/>
              </a:ext>
            </a:extLst>
          </p:cNvPr>
          <p:cNvPicPr>
            <a:picLocks noChangeAspect="1"/>
          </p:cNvPicPr>
          <p:nvPr/>
        </p:nvPicPr>
        <p:blipFill>
          <a:blip r:embed="rId3"/>
          <a:stretch>
            <a:fillRect/>
          </a:stretch>
        </p:blipFill>
        <p:spPr>
          <a:xfrm>
            <a:off x="2392680" y="2661130"/>
            <a:ext cx="7216140" cy="3166420"/>
          </a:xfrm>
          <a:prstGeom prst="rect">
            <a:avLst/>
          </a:prstGeom>
        </p:spPr>
      </p:pic>
      <p:sp>
        <p:nvSpPr>
          <p:cNvPr id="3" name="TextBox 2">
            <a:extLst>
              <a:ext uri="{FF2B5EF4-FFF2-40B4-BE49-F238E27FC236}">
                <a16:creationId xmlns:a16="http://schemas.microsoft.com/office/drawing/2014/main" id="{0E87E67B-4AEB-4754-BD82-E01EE948455B}"/>
              </a:ext>
            </a:extLst>
          </p:cNvPr>
          <p:cNvSpPr txBox="1"/>
          <p:nvPr/>
        </p:nvSpPr>
        <p:spPr>
          <a:xfrm>
            <a:off x="1082040" y="1493520"/>
            <a:ext cx="9486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Calculated the names of the boosters which have success in drone ship and have payload mass greater than 4000 but less than 6000 using the below query.</a:t>
            </a:r>
            <a:r>
              <a:rPr lang="en-US" dirty="0">
                <a:cs typeface="Calibri"/>
              </a:rPr>
              <a:t>​</a:t>
            </a:r>
            <a:endParaRPr lang="en-US"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7016" y="1419765"/>
            <a:ext cx="9797586" cy="512307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200" dirty="0">
                <a:solidFill>
                  <a:schemeClr val="accent3">
                    <a:lumMod val="25000"/>
                  </a:schemeClr>
                </a:solidFill>
                <a:latin typeface="IBM Plex Mono Text"/>
              </a:rPr>
              <a:t>Data Collection using API</a:t>
            </a:r>
          </a:p>
          <a:p>
            <a:pPr lvl="1">
              <a:lnSpc>
                <a:spcPct val="100000"/>
              </a:lnSpc>
              <a:spcBef>
                <a:spcPts val="1400"/>
              </a:spcBef>
            </a:pPr>
            <a:r>
              <a:rPr lang="en-US" sz="2200" dirty="0">
                <a:solidFill>
                  <a:schemeClr val="accent3">
                    <a:lumMod val="25000"/>
                  </a:schemeClr>
                </a:solidFill>
                <a:latin typeface="IBM Plex Mono Text"/>
              </a:rPr>
              <a:t>Data Collection using Web Scraping</a:t>
            </a:r>
          </a:p>
          <a:p>
            <a:pPr lvl="1">
              <a:lnSpc>
                <a:spcPct val="100000"/>
              </a:lnSpc>
              <a:spcBef>
                <a:spcPts val="1400"/>
              </a:spcBef>
            </a:pPr>
            <a:r>
              <a:rPr lang="en-US" sz="2200" dirty="0">
                <a:solidFill>
                  <a:schemeClr val="accent3">
                    <a:lumMod val="25000"/>
                  </a:schemeClr>
                </a:solidFill>
                <a:latin typeface="IBM Plex Mono Text"/>
              </a:rPr>
              <a:t>Data Wrangling</a:t>
            </a:r>
          </a:p>
          <a:p>
            <a:pPr lvl="1">
              <a:lnSpc>
                <a:spcPct val="100000"/>
              </a:lnSpc>
              <a:spcBef>
                <a:spcPts val="1400"/>
              </a:spcBef>
            </a:pPr>
            <a:r>
              <a:rPr lang="en-US" sz="2200" dirty="0">
                <a:solidFill>
                  <a:schemeClr val="accent3">
                    <a:lumMod val="25000"/>
                  </a:schemeClr>
                </a:solidFill>
                <a:latin typeface="IBM Plex Mono Text"/>
              </a:rPr>
              <a:t>Exploratory Data Analysis with SQL</a:t>
            </a:r>
          </a:p>
          <a:p>
            <a:pPr lvl="1">
              <a:lnSpc>
                <a:spcPct val="100000"/>
              </a:lnSpc>
              <a:spcBef>
                <a:spcPts val="1400"/>
              </a:spcBef>
            </a:pPr>
            <a:r>
              <a:rPr lang="en-US" sz="2200" dirty="0">
                <a:solidFill>
                  <a:schemeClr val="accent3">
                    <a:lumMod val="25000"/>
                  </a:schemeClr>
                </a:solidFill>
                <a:latin typeface="IBM Plex Mono Text"/>
              </a:rPr>
              <a:t>Exploratory Data Analysis  with Data Visualization</a:t>
            </a:r>
          </a:p>
          <a:p>
            <a:pPr lvl="1">
              <a:lnSpc>
                <a:spcPct val="100000"/>
              </a:lnSpc>
              <a:spcBef>
                <a:spcPts val="1400"/>
              </a:spcBef>
            </a:pPr>
            <a:r>
              <a:rPr lang="en-US" sz="2200" dirty="0">
                <a:solidFill>
                  <a:schemeClr val="accent3">
                    <a:lumMod val="25000"/>
                  </a:schemeClr>
                </a:solidFill>
                <a:latin typeface="IBM Plex Mono Text"/>
              </a:rPr>
              <a:t>Interactive Visual Analytics with Folium</a:t>
            </a:r>
          </a:p>
          <a:p>
            <a:pPr lvl="1">
              <a:lnSpc>
                <a:spcPct val="100000"/>
              </a:lnSpc>
              <a:spcBef>
                <a:spcPts val="1400"/>
              </a:spcBef>
            </a:pPr>
            <a:r>
              <a:rPr lang="en-US" sz="2200" dirty="0">
                <a:solidFill>
                  <a:schemeClr val="accent3">
                    <a:lumMod val="25000"/>
                  </a:schemeClr>
                </a:solidFill>
                <a:latin typeface="IBM Plex Mono Text"/>
              </a:rPr>
              <a:t>Machine Learning Prediction</a:t>
            </a:r>
            <a:endParaRPr lang="en-US" dirty="0"/>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2200" dirty="0">
                <a:solidFill>
                  <a:schemeClr val="accent3">
                    <a:lumMod val="25000"/>
                  </a:schemeClr>
                </a:solidFill>
                <a:latin typeface="IBM Plex Mono Text"/>
              </a:rPr>
              <a:t>Exploratory Data Analysis </a:t>
            </a:r>
            <a:endParaRPr lang="en-US" sz="2200" dirty="0">
              <a:latin typeface="IBM Plex Mono Text"/>
            </a:endParaRPr>
          </a:p>
          <a:p>
            <a:pPr lvl="1">
              <a:lnSpc>
                <a:spcPct val="100000"/>
              </a:lnSpc>
              <a:spcBef>
                <a:spcPts val="1400"/>
              </a:spcBef>
            </a:pPr>
            <a:r>
              <a:rPr lang="en-US" sz="2200" dirty="0">
                <a:solidFill>
                  <a:schemeClr val="accent3">
                    <a:lumMod val="25000"/>
                  </a:schemeClr>
                </a:solidFill>
                <a:latin typeface="IBM Plex Mono Text"/>
              </a:rPr>
              <a:t>Interactive analytics</a:t>
            </a:r>
            <a:endParaRPr lang="en-US" sz="2200" dirty="0">
              <a:latin typeface="IBM Plex Mono Text"/>
            </a:endParaRPr>
          </a:p>
          <a:p>
            <a:pPr lvl="1">
              <a:lnSpc>
                <a:spcPct val="100000"/>
              </a:lnSpc>
              <a:spcBef>
                <a:spcPts val="1400"/>
              </a:spcBef>
            </a:pPr>
            <a:r>
              <a:rPr lang="en-US" sz="2200" dirty="0">
                <a:solidFill>
                  <a:schemeClr val="accent3">
                    <a:lumMod val="25000"/>
                  </a:schemeClr>
                </a:solidFill>
                <a:latin typeface="IBM Plex Mono Text"/>
              </a:rPr>
              <a:t>Predictive analytics</a:t>
            </a: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Text&#10;&#10;Description automatically generated">
            <a:extLst>
              <a:ext uri="{FF2B5EF4-FFF2-40B4-BE49-F238E27FC236}">
                <a16:creationId xmlns:a16="http://schemas.microsoft.com/office/drawing/2014/main" id="{C3DF6AA9-58C8-45C7-B039-7516836528EC}"/>
              </a:ext>
            </a:extLst>
          </p:cNvPr>
          <p:cNvPicPr>
            <a:picLocks noChangeAspect="1"/>
          </p:cNvPicPr>
          <p:nvPr/>
        </p:nvPicPr>
        <p:blipFill>
          <a:blip r:embed="rId3"/>
          <a:stretch>
            <a:fillRect/>
          </a:stretch>
        </p:blipFill>
        <p:spPr>
          <a:xfrm>
            <a:off x="2712720" y="2230745"/>
            <a:ext cx="5379720" cy="3798590"/>
          </a:xfrm>
          <a:prstGeom prst="rect">
            <a:avLst/>
          </a:prstGeom>
        </p:spPr>
      </p:pic>
      <p:sp>
        <p:nvSpPr>
          <p:cNvPr id="5" name="TextBox 4">
            <a:extLst>
              <a:ext uri="{FF2B5EF4-FFF2-40B4-BE49-F238E27FC236}">
                <a16:creationId xmlns:a16="http://schemas.microsoft.com/office/drawing/2014/main" id="{7C04B767-EE52-444C-B72F-2B7AA0AEDBE2}"/>
              </a:ext>
            </a:extLst>
          </p:cNvPr>
          <p:cNvSpPr txBox="1"/>
          <p:nvPr/>
        </p:nvSpPr>
        <p:spPr>
          <a:xfrm>
            <a:off x="1379220" y="1531620"/>
            <a:ext cx="8808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Used wildcard '%' to help list the total number of successful and failed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able&#10;&#10;Description automatically generated">
            <a:extLst>
              <a:ext uri="{FF2B5EF4-FFF2-40B4-BE49-F238E27FC236}">
                <a16:creationId xmlns:a16="http://schemas.microsoft.com/office/drawing/2014/main" id="{CE4D786C-3B3C-499F-BE44-4250E35BC687}"/>
              </a:ext>
            </a:extLst>
          </p:cNvPr>
          <p:cNvPicPr>
            <a:picLocks noChangeAspect="1"/>
          </p:cNvPicPr>
          <p:nvPr/>
        </p:nvPicPr>
        <p:blipFill>
          <a:blip r:embed="rId3"/>
          <a:stretch>
            <a:fillRect/>
          </a:stretch>
        </p:blipFill>
        <p:spPr>
          <a:xfrm>
            <a:off x="2286000" y="2463668"/>
            <a:ext cx="5798820" cy="4125224"/>
          </a:xfrm>
          <a:prstGeom prst="rect">
            <a:avLst/>
          </a:prstGeom>
        </p:spPr>
      </p:pic>
      <p:sp>
        <p:nvSpPr>
          <p:cNvPr id="5" name="TextBox 4">
            <a:extLst>
              <a:ext uri="{FF2B5EF4-FFF2-40B4-BE49-F238E27FC236}">
                <a16:creationId xmlns:a16="http://schemas.microsoft.com/office/drawing/2014/main" id="{BDFD3016-CB37-4122-B729-F46E330D5206}"/>
              </a:ext>
            </a:extLst>
          </p:cNvPr>
          <p:cNvSpPr txBox="1"/>
          <p:nvPr/>
        </p:nvSpPr>
        <p:spPr>
          <a:xfrm>
            <a:off x="1882140" y="1531620"/>
            <a:ext cx="8252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Listed the names of the </a:t>
            </a:r>
            <a:r>
              <a:rPr lang="en-US" dirty="0" err="1"/>
              <a:t>booster_versions</a:t>
            </a:r>
            <a:r>
              <a:rPr lang="en-US" dirty="0"/>
              <a:t> which have carried the max payload mass using the below subquery using MAX() function.</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email&#10;&#10;Description automatically generated">
            <a:extLst>
              <a:ext uri="{FF2B5EF4-FFF2-40B4-BE49-F238E27FC236}">
                <a16:creationId xmlns:a16="http://schemas.microsoft.com/office/drawing/2014/main" id="{430033D9-7A87-4FE2-AD5A-17135BCE7103}"/>
              </a:ext>
            </a:extLst>
          </p:cNvPr>
          <p:cNvPicPr>
            <a:picLocks noChangeAspect="1"/>
          </p:cNvPicPr>
          <p:nvPr/>
        </p:nvPicPr>
        <p:blipFill>
          <a:blip r:embed="rId3"/>
          <a:stretch>
            <a:fillRect/>
          </a:stretch>
        </p:blipFill>
        <p:spPr>
          <a:xfrm>
            <a:off x="2339340" y="2443562"/>
            <a:ext cx="7208520" cy="272525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Graphical user interface, text, application, email&#10;&#10;Description automatically generated">
            <a:extLst>
              <a:ext uri="{FF2B5EF4-FFF2-40B4-BE49-F238E27FC236}">
                <a16:creationId xmlns:a16="http://schemas.microsoft.com/office/drawing/2014/main" id="{56D670E3-BABB-4F8C-8BC6-D6B0994E988C}"/>
              </a:ext>
            </a:extLst>
          </p:cNvPr>
          <p:cNvPicPr>
            <a:picLocks noChangeAspect="1"/>
          </p:cNvPicPr>
          <p:nvPr/>
        </p:nvPicPr>
        <p:blipFill>
          <a:blip r:embed="rId3"/>
          <a:stretch>
            <a:fillRect/>
          </a:stretch>
        </p:blipFill>
        <p:spPr>
          <a:xfrm>
            <a:off x="1470660" y="1767112"/>
            <a:ext cx="9304020" cy="42534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7851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two launch sites located in the U.S.A - Florida and California.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Locations with Folium</a:t>
            </a:r>
          </a:p>
        </p:txBody>
      </p:sp>
      <p:pic>
        <p:nvPicPr>
          <p:cNvPr id="4" name="Picture 5" descr="Map&#10;&#10;Description automatically generated">
            <a:extLst>
              <a:ext uri="{FF2B5EF4-FFF2-40B4-BE49-F238E27FC236}">
                <a16:creationId xmlns:a16="http://schemas.microsoft.com/office/drawing/2014/main" id="{6AADA7F7-BEDB-40B6-8CB0-C458EE2FFA91}"/>
              </a:ext>
            </a:extLst>
          </p:cNvPr>
          <p:cNvPicPr>
            <a:picLocks noChangeAspect="1"/>
          </p:cNvPicPr>
          <p:nvPr/>
        </p:nvPicPr>
        <p:blipFill>
          <a:blip r:embed="rId3"/>
          <a:stretch>
            <a:fillRect/>
          </a:stretch>
        </p:blipFill>
        <p:spPr>
          <a:xfrm>
            <a:off x="2080260" y="2560651"/>
            <a:ext cx="7620000" cy="36569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6210" y="1360805"/>
            <a:ext cx="9745589" cy="163861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Green marker – successful launches</a:t>
            </a:r>
            <a:endParaRPr lang="en-US">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cs typeface="Calibri"/>
              </a:rPr>
              <a:t>Red marker – failed launches</a:t>
            </a: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markers showing color labels</a:t>
            </a:r>
          </a:p>
        </p:txBody>
      </p:sp>
      <p:pic>
        <p:nvPicPr>
          <p:cNvPr id="2" name="Picture 3" descr="Diagram&#10;&#10;Description automatically generated">
            <a:extLst>
              <a:ext uri="{FF2B5EF4-FFF2-40B4-BE49-F238E27FC236}">
                <a16:creationId xmlns:a16="http://schemas.microsoft.com/office/drawing/2014/main" id="{BC809B55-4BFC-4C83-AAB8-A8F8A5223DC2}"/>
              </a:ext>
            </a:extLst>
          </p:cNvPr>
          <p:cNvPicPr>
            <a:picLocks noChangeAspect="1"/>
          </p:cNvPicPr>
          <p:nvPr/>
        </p:nvPicPr>
        <p:blipFill>
          <a:blip r:embed="rId3"/>
          <a:stretch>
            <a:fillRect/>
          </a:stretch>
        </p:blipFill>
        <p:spPr>
          <a:xfrm>
            <a:off x="2689860" y="2834013"/>
            <a:ext cx="5257800" cy="33921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a:t>
            </a:r>
          </a:p>
        </p:txBody>
      </p:sp>
      <p:pic>
        <p:nvPicPr>
          <p:cNvPr id="2" name="Picture 3">
            <a:extLst>
              <a:ext uri="{FF2B5EF4-FFF2-40B4-BE49-F238E27FC236}">
                <a16:creationId xmlns:a16="http://schemas.microsoft.com/office/drawing/2014/main" id="{EFF62984-F302-4CE0-B84D-28117DCECE77}"/>
              </a:ext>
            </a:extLst>
          </p:cNvPr>
          <p:cNvPicPr>
            <a:picLocks noChangeAspect="1"/>
          </p:cNvPicPr>
          <p:nvPr/>
        </p:nvPicPr>
        <p:blipFill>
          <a:blip r:embed="rId3"/>
          <a:stretch>
            <a:fillRect/>
          </a:stretch>
        </p:blipFill>
        <p:spPr>
          <a:xfrm>
            <a:off x="655608" y="2284765"/>
            <a:ext cx="3332671" cy="1569602"/>
          </a:xfrm>
          <a:prstGeom prst="rect">
            <a:avLst/>
          </a:prstGeom>
        </p:spPr>
      </p:pic>
      <p:pic>
        <p:nvPicPr>
          <p:cNvPr id="4" name="Picture 5">
            <a:extLst>
              <a:ext uri="{FF2B5EF4-FFF2-40B4-BE49-F238E27FC236}">
                <a16:creationId xmlns:a16="http://schemas.microsoft.com/office/drawing/2014/main" id="{5667D313-A2A8-413D-B547-D3D836702FE1}"/>
              </a:ext>
            </a:extLst>
          </p:cNvPr>
          <p:cNvPicPr>
            <a:picLocks noChangeAspect="1"/>
          </p:cNvPicPr>
          <p:nvPr/>
        </p:nvPicPr>
        <p:blipFill>
          <a:blip r:embed="rId4"/>
          <a:stretch>
            <a:fillRect/>
          </a:stretch>
        </p:blipFill>
        <p:spPr>
          <a:xfrm>
            <a:off x="4724400" y="3107123"/>
            <a:ext cx="6912634" cy="16357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71293" y="1578906"/>
            <a:ext cx="9322894" cy="734834"/>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The best model is the Decision Tree which has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descr="Graphical user interface, text, application, email&#10;&#10;Description automatically generated">
            <a:extLst>
              <a:ext uri="{FF2B5EF4-FFF2-40B4-BE49-F238E27FC236}">
                <a16:creationId xmlns:a16="http://schemas.microsoft.com/office/drawing/2014/main" id="{58B75073-EF81-41A4-86CD-BD4254504412}"/>
              </a:ext>
            </a:extLst>
          </p:cNvPr>
          <p:cNvPicPr>
            <a:picLocks noChangeAspect="1"/>
          </p:cNvPicPr>
          <p:nvPr/>
        </p:nvPicPr>
        <p:blipFill>
          <a:blip r:embed="rId3"/>
          <a:stretch>
            <a:fillRect/>
          </a:stretch>
        </p:blipFill>
        <p:spPr>
          <a:xfrm>
            <a:off x="770628" y="2898756"/>
            <a:ext cx="10133159" cy="33321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9859028" cy="37099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a:rPr>
              <a:t>SpaceX has significantly lower costs (62million USD) of launching a rocket compared to its competitors (up to 165million USD). The major advantage of SpaceX is the reuse of the first stage. We can calculate the cost of a launch by determining if the first stage is successful. This information helps if there is competition against SpaceX for bidding for a contract.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a:rPr>
              <a:t>What are the contributing factors to successfully land a rocket?</a:t>
            </a:r>
          </a:p>
          <a:p>
            <a:pPr lvl="1">
              <a:spcBef>
                <a:spcPts val="1400"/>
              </a:spcBef>
            </a:pPr>
            <a:r>
              <a:rPr lang="en-US" sz="1800" dirty="0">
                <a:solidFill>
                  <a:schemeClr val="accent3">
                    <a:lumMod val="25000"/>
                  </a:schemeClr>
                </a:solidFill>
                <a:latin typeface="Abadi"/>
              </a:rPr>
              <a:t>How do these factors contribute to the success rate of landing a rocket?</a:t>
            </a:r>
          </a:p>
          <a:p>
            <a:pPr lvl="1">
              <a:spcBef>
                <a:spcPts val="1400"/>
              </a:spcBef>
            </a:pPr>
            <a:r>
              <a:rPr lang="en-US" sz="1800" dirty="0">
                <a:solidFill>
                  <a:schemeClr val="accent3">
                    <a:lumMod val="25000"/>
                  </a:schemeClr>
                </a:solidFill>
                <a:latin typeface="Abadi"/>
              </a:rPr>
              <a:t>What are the factors of a successful rocket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confusion matrix classifier can distinguish between different classes. Problem with it is the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picture containing chart&#10;&#10;Description automatically generated">
            <a:extLst>
              <a:ext uri="{FF2B5EF4-FFF2-40B4-BE49-F238E27FC236}">
                <a16:creationId xmlns:a16="http://schemas.microsoft.com/office/drawing/2014/main" id="{B2BC1381-B5E1-47AA-B31E-0E1AB6C0068A}"/>
              </a:ext>
            </a:extLst>
          </p:cNvPr>
          <p:cNvPicPr>
            <a:picLocks noChangeAspect="1"/>
          </p:cNvPicPr>
          <p:nvPr/>
        </p:nvPicPr>
        <p:blipFill>
          <a:blip r:embed="rId3"/>
          <a:stretch>
            <a:fillRect/>
          </a:stretch>
        </p:blipFill>
        <p:spPr>
          <a:xfrm>
            <a:off x="3416061" y="2745993"/>
            <a:ext cx="5230483" cy="381016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2764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the flight amount increases, the success rate increases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rPr>
              <a:t>As the payload mass increases, the success rate increases too.</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success rate increased from 2013 until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Orbits E-L1,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rPr>
              <a:t>The SO has the least success rate amongst the orbits.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had the most successful launches at any sites.</a:t>
            </a:r>
          </a:p>
          <a:p>
            <a:pPr>
              <a:lnSpc>
                <a:spcPct val="100000"/>
              </a:lnSpc>
              <a:spcBef>
                <a:spcPts val="1400"/>
              </a:spcBef>
            </a:pPr>
            <a:r>
              <a:rPr lang="en-US" sz="2200" dirty="0">
                <a:solidFill>
                  <a:schemeClr val="accent3">
                    <a:lumMod val="25000"/>
                  </a:schemeClr>
                </a:solidFill>
                <a:latin typeface="Abadi"/>
              </a:rPr>
              <a:t>The best machine learning algorithm is the decision tree classifier for this case because it has the highest classification 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data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Applied one-hot encoding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Collected data sets using:</a:t>
            </a:r>
          </a:p>
          <a:p>
            <a:pPr>
              <a:lnSpc>
                <a:spcPct val="100000"/>
              </a:lnSpc>
              <a:spcBef>
                <a:spcPts val="1400"/>
              </a:spcBef>
            </a:pPr>
            <a:r>
              <a:rPr lang="en-US" sz="2200" dirty="0">
                <a:solidFill>
                  <a:schemeClr val="accent3">
                    <a:lumMod val="25000"/>
                  </a:schemeClr>
                </a:solidFill>
                <a:latin typeface="Abadi"/>
              </a:rPr>
              <a:t>Get request to SpaceX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function call turned into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Cleaned data, checked for and filled in missing values as needed</a:t>
            </a:r>
          </a:p>
          <a:p>
            <a:pPr>
              <a:lnSpc>
                <a:spcPct val="100000"/>
              </a:lnSpc>
              <a:spcBef>
                <a:spcPts val="1400"/>
              </a:spcBef>
            </a:pPr>
            <a:r>
              <a:rPr lang="en-US" sz="2200" dirty="0">
                <a:solidFill>
                  <a:schemeClr val="accent3">
                    <a:lumMod val="25000"/>
                  </a:schemeClr>
                </a:solidFill>
                <a:latin typeface="Abadi"/>
              </a:rPr>
              <a:t>Used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web scrape from 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Extracted launch records, parsed the HTML table and converted into pandas </a:t>
            </a:r>
            <a:r>
              <a:rPr lang="en-US" sz="2200" dirty="0" err="1">
                <a:solidFill>
                  <a:schemeClr val="accent3">
                    <a:lumMod val="25000"/>
                  </a:schemeClr>
                </a:solidFill>
                <a:latin typeface="Abadi"/>
              </a:rPr>
              <a:t>dataframe</a:t>
            </a:r>
            <a:endParaRPr lang="en-US" sz="2200" dirty="0" err="1">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Made a get request to the SpaceX API, then cleaned the data. Then, did some basic data wrangling and formatting.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GitHub URL: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hlinkClick r:id="rId3"/>
              </a:rPr>
              <a:t>https://github.com/fridgeraider1/FinalProject/blob/9ab2403eb700d7b9c772abaa9ba38e52aac263e6/Week%201/API.ipynb</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6" descr="Graphical user interface, text, application, email&#10;&#10;Description automatically generated">
            <a:extLst>
              <a:ext uri="{FF2B5EF4-FFF2-40B4-BE49-F238E27FC236}">
                <a16:creationId xmlns:a16="http://schemas.microsoft.com/office/drawing/2014/main" id="{96462B2A-A892-4EAD-B2E4-85F31427A549}"/>
              </a:ext>
            </a:extLst>
          </p:cNvPr>
          <p:cNvPicPr>
            <a:picLocks noChangeAspect="1"/>
          </p:cNvPicPr>
          <p:nvPr/>
        </p:nvPicPr>
        <p:blipFill>
          <a:blip r:embed="rId4"/>
          <a:stretch>
            <a:fillRect/>
          </a:stretch>
        </p:blipFill>
        <p:spPr>
          <a:xfrm>
            <a:off x="5606297" y="1435524"/>
            <a:ext cx="6223957" cy="512430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web scraping to extract a Falcon 9 launch records HTML table from Wikipedia. Then, parsed the table and converted it into a Pandas data  frame.</a:t>
            </a:r>
          </a:p>
          <a:p>
            <a:pPr marL="0" indent="0">
              <a:lnSpc>
                <a:spcPct val="100000"/>
              </a:lnSpc>
              <a:spcBef>
                <a:spcPts val="1400"/>
              </a:spcBef>
              <a:buNone/>
            </a:pPr>
            <a:r>
              <a:rPr lang="en-US" sz="2200" dirty="0">
                <a:solidFill>
                  <a:schemeClr val="accent3">
                    <a:lumMod val="25000"/>
                  </a:schemeClr>
                </a:solidFill>
                <a:latin typeface="Abadi"/>
              </a:rPr>
              <a:t>GitHub URL:</a:t>
            </a:r>
          </a:p>
          <a:p>
            <a:pPr>
              <a:lnSpc>
                <a:spcPct val="100000"/>
              </a:lnSpc>
              <a:spcBef>
                <a:spcPts val="1400"/>
              </a:spcBef>
            </a:pPr>
            <a:r>
              <a:rPr lang="en-US" sz="2200" dirty="0">
                <a:ea typeface="+mn-lt"/>
                <a:cs typeface="+mn-lt"/>
                <a:hlinkClick r:id="rId3"/>
              </a:rPr>
              <a:t>https://github.com/fridgeraider1/FinalProject/blob/a98bbd3a9e017b7a3333f7fce8a103429cd0b538/Web%20Scraping.ipynb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6" descr="Graphical user interface, text, application, email&#10;&#10;Description automatically generated">
            <a:extLst>
              <a:ext uri="{FF2B5EF4-FFF2-40B4-BE49-F238E27FC236}">
                <a16:creationId xmlns:a16="http://schemas.microsoft.com/office/drawing/2014/main" id="{9442792D-4107-4016-AAA6-A1E2D0D0B7D4}"/>
              </a:ext>
            </a:extLst>
          </p:cNvPr>
          <p:cNvPicPr>
            <a:picLocks noChangeAspect="1"/>
          </p:cNvPicPr>
          <p:nvPr/>
        </p:nvPicPr>
        <p:blipFill>
          <a:blip r:embed="rId4"/>
          <a:stretch>
            <a:fillRect/>
          </a:stretch>
        </p:blipFill>
        <p:spPr>
          <a:xfrm>
            <a:off x="5357004" y="1492745"/>
            <a:ext cx="6438180" cy="518084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42</Slides>
  <Notes>3</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683</cp:revision>
  <dcterms:created xsi:type="dcterms:W3CDTF">2021-04-29T18:58:34Z</dcterms:created>
  <dcterms:modified xsi:type="dcterms:W3CDTF">2022-03-08T01:10:54Z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